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27"/>
  </p:notes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81" r:id="rId19"/>
    <p:sldId id="274" r:id="rId20"/>
    <p:sldId id="275" r:id="rId21"/>
    <p:sldId id="276" r:id="rId22"/>
    <p:sldId id="278" r:id="rId23"/>
    <p:sldId id="277" r:id="rId24"/>
    <p:sldId id="279" r:id="rId25"/>
    <p:sldId id="280" r:id="rId26"/>
  </p:sldIdLst>
  <p:sldSz cx="12192000" cy="6858000"/>
  <p:notesSz cx="6808788" cy="994092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>
        <p:scale>
          <a:sx n="79" d="100"/>
          <a:sy n="79" d="100"/>
        </p:scale>
        <p:origin x="-114" y="-63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0475" cy="49877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6737" y="0"/>
            <a:ext cx="2950475" cy="49877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BC462E-8755-45E1-88DE-5487FE5FEFF8}" type="datetimeFigureOut">
              <a:rPr lang="ru-RU" smtClean="0"/>
              <a:t>20.03.2023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3863" y="1243013"/>
            <a:ext cx="5961062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0879" y="4784070"/>
            <a:ext cx="5447030" cy="3914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2154"/>
            <a:ext cx="2950475" cy="49877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6737" y="9442154"/>
            <a:ext cx="2950475" cy="49877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22B051-FD81-4AE8-A2DA-39C8422D9D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96976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3/20/2023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3/20/2023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3/20/2023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3/20/2023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3/20/2023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3/20/2023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3/20/2023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3/20/2023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3/20/2023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3/20/2023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3/20/2023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27964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3/20/2023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3/20/2023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3/20/2023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3/20/2023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3/20/2023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3/20/2023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9012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509A250-FF31-4206-8172-F9D3106AACB1}" type="datetimeFigureOut">
              <a:rPr lang="en-US" dirty="0"/>
              <a:t>3/20/2023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g"/><Relationship Id="rId4" Type="http://schemas.openxmlformats.org/officeDocument/2006/relationships/image" Target="../media/image15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6.jpg"/><Relationship Id="rId4" Type="http://schemas.openxmlformats.org/officeDocument/2006/relationships/image" Target="../media/image25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g"/><Relationship Id="rId3" Type="http://schemas.openxmlformats.org/officeDocument/2006/relationships/image" Target="../media/image34.jpg"/><Relationship Id="rId7" Type="http://schemas.openxmlformats.org/officeDocument/2006/relationships/image" Target="../media/image38.jp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7.jpg"/><Relationship Id="rId5" Type="http://schemas.openxmlformats.org/officeDocument/2006/relationships/image" Target="../media/image36.jpg"/><Relationship Id="rId4" Type="http://schemas.openxmlformats.org/officeDocument/2006/relationships/image" Target="../media/image35.jpg"/><Relationship Id="rId9" Type="http://schemas.openxmlformats.org/officeDocument/2006/relationships/image" Target="../media/image40.jp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jpg"/><Relationship Id="rId3" Type="http://schemas.openxmlformats.org/officeDocument/2006/relationships/image" Target="../media/image42.jpg"/><Relationship Id="rId7" Type="http://schemas.openxmlformats.org/officeDocument/2006/relationships/image" Target="../media/image46.jp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5.jpg"/><Relationship Id="rId5" Type="http://schemas.openxmlformats.org/officeDocument/2006/relationships/image" Target="../media/image44.jpg"/><Relationship Id="rId4" Type="http://schemas.openxmlformats.org/officeDocument/2006/relationships/image" Target="../media/image43.jpg"/><Relationship Id="rId9" Type="http://schemas.openxmlformats.org/officeDocument/2006/relationships/image" Target="../media/image48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3.jpeg"/><Relationship Id="rId5" Type="http://schemas.openxmlformats.org/officeDocument/2006/relationships/image" Target="../media/image52.jpeg"/><Relationship Id="rId4" Type="http://schemas.openxmlformats.org/officeDocument/2006/relationships/image" Target="../media/image51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g"/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0.jpeg"/><Relationship Id="rId4" Type="http://schemas.openxmlformats.org/officeDocument/2006/relationships/image" Target="../media/image59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5EDB5B3-2BFA-8C63-161E-16D6310E7B0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055AFB40-55DF-D38A-2CA9-4FE425407A1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BA15F801-C3D0-3551-CFE4-01B563DAAF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0" cy="6864096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5" name="Заголовок 1">
            <a:extLst>
              <a:ext uri="{FF2B5EF4-FFF2-40B4-BE49-F238E27FC236}">
                <a16:creationId xmlns="" xmlns:a16="http://schemas.microsoft.com/office/drawing/2014/main" id="{E14455A7-2842-944B-69BA-F35F3BD19F3D}"/>
              </a:ext>
            </a:extLst>
          </p:cNvPr>
          <p:cNvSpPr txBox="1">
            <a:spLocks/>
          </p:cNvSpPr>
          <p:nvPr/>
        </p:nvSpPr>
        <p:spPr>
          <a:xfrm>
            <a:off x="2357161" y="330840"/>
            <a:ext cx="10070519" cy="151328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7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МЕТРОГОРОДОК</a:t>
            </a:r>
          </a:p>
        </p:txBody>
      </p:sp>
      <p:sp>
        <p:nvSpPr>
          <p:cNvPr id="6" name="Заголовок 1">
            <a:extLst>
              <a:ext uri="{FF2B5EF4-FFF2-40B4-BE49-F238E27FC236}">
                <a16:creationId xmlns="" xmlns:a16="http://schemas.microsoft.com/office/drawing/2014/main" id="{9471B1AE-B1BA-3E1D-0FAC-63DE87C3634B}"/>
              </a:ext>
            </a:extLst>
          </p:cNvPr>
          <p:cNvSpPr txBox="1">
            <a:spLocks/>
          </p:cNvSpPr>
          <p:nvPr/>
        </p:nvSpPr>
        <p:spPr>
          <a:xfrm>
            <a:off x="377482" y="2928342"/>
            <a:ext cx="11437033" cy="3598818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vert="horz" lIns="0" tIns="0" rIns="0" bIns="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i="0" kern="1200" spc="10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indent="450215" algn="ctr"/>
            <a:r>
              <a:rPr lang="ru-RU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О Т Ч Е Т</a:t>
            </a:r>
            <a:endParaRPr lang="ru-RU" sz="4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0215" algn="ctr"/>
            <a:r>
              <a:rPr lang="ru-RU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ru-RU" sz="4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0215" algn="ctr"/>
            <a:r>
              <a:rPr lang="ru-RU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«О результатах деятельности управы района Метрогородок</a:t>
            </a:r>
            <a:endParaRPr lang="ru-RU" sz="4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0215" algn="ctr"/>
            <a:r>
              <a:rPr lang="ru-RU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города Москвы за 2022 год»</a:t>
            </a:r>
            <a:endParaRPr lang="ru-RU" sz="4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28088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AD76EFC-1CE2-EE65-8F1D-999A2FD1E1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2859" y="238536"/>
            <a:ext cx="4999315" cy="1400530"/>
          </a:xfrm>
        </p:spPr>
        <p:txBody>
          <a:bodyPr/>
          <a:lstStyle/>
          <a:p>
            <a:r>
              <a:rPr lang="ru-RU" sz="48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Благоустройство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805F28ED-C4BB-3D09-408F-3273DC6DBB9F}"/>
              </a:ext>
            </a:extLst>
          </p:cNvPr>
          <p:cNvSpPr txBox="1"/>
          <p:nvPr/>
        </p:nvSpPr>
        <p:spPr>
          <a:xfrm>
            <a:off x="5067150" y="1435596"/>
            <a:ext cx="6478739" cy="2462213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 algn="just"/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Работы по  ремонту асфальтобетонного покрытия  на 9-ти дворовых территориях по адресам: </a:t>
            </a:r>
          </a:p>
          <a:p>
            <a:pPr algn="just"/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Открытое шоссе, д.21, корп.12;</a:t>
            </a:r>
          </a:p>
          <a:p>
            <a:pPr algn="just"/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Открытое шоссе, д.21, корп.14;</a:t>
            </a:r>
          </a:p>
          <a:p>
            <a:pPr algn="just"/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Открытое шоссе, д.25, корп.3;</a:t>
            </a:r>
          </a:p>
          <a:p>
            <a:pPr algn="just"/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Открытое шоссе, д. 25, корп.4;</a:t>
            </a:r>
          </a:p>
          <a:p>
            <a:pPr algn="just"/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Открытое шоссе, д. 25, корп.7;</a:t>
            </a:r>
          </a:p>
          <a:p>
            <a:pPr algn="just"/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Открытое шоссе, д. 27, корп.4;</a:t>
            </a:r>
          </a:p>
          <a:p>
            <a:pPr algn="just"/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Открытое шоссе, д.27, корп.6;</a:t>
            </a:r>
          </a:p>
          <a:p>
            <a:pPr algn="just"/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Открытое шоссе, д.27, корп.7;</a:t>
            </a:r>
          </a:p>
          <a:p>
            <a:pPr algn="just"/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Открытое шоссе, д.27, корп.8.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E4E4747E-1358-0AA8-1763-32317B981F1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139"/>
          <a:stretch/>
        </p:blipFill>
        <p:spPr>
          <a:xfrm>
            <a:off x="5067150" y="4100611"/>
            <a:ext cx="4397828" cy="2518853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B7BE806E-79AB-CDB2-3DD7-5B003EDA3FB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712"/>
          <a:stretch/>
        </p:blipFill>
        <p:spPr>
          <a:xfrm>
            <a:off x="646111" y="1435596"/>
            <a:ext cx="4293080" cy="2518853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895AA809-A63F-4336-08FC-1C5B1C1F838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945"/>
          <a:stretch/>
        </p:blipFill>
        <p:spPr>
          <a:xfrm>
            <a:off x="632859" y="4069334"/>
            <a:ext cx="4293079" cy="2550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9835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6F62045E-2F13-5016-9B00-C7047BB3AA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4051" y="198783"/>
            <a:ext cx="8982958" cy="695711"/>
          </a:xfrm>
        </p:spPr>
        <p:txBody>
          <a:bodyPr/>
          <a:lstStyle/>
          <a:p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Комплексное благоустройство территории 1-го образовательного учреждения ГБОУ Школа № 1246 по адресу: Открытое шоссе, д.24, корп.7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FD67BFBA-40FD-1BD5-6DDD-0CCC497C50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433" y="1279716"/>
            <a:ext cx="4060650" cy="2628957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5333C62D-E147-8A8F-BF99-59BE0FC249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5530" y="1279717"/>
            <a:ext cx="6929879" cy="5379499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4F1BF5B8-572F-23B0-035E-EA5315B1B12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434" y="4118309"/>
            <a:ext cx="4060650" cy="2540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29281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7F50403F-40FD-72B3-2B80-8C1683CB11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541195"/>
          </a:xfrm>
        </p:spPr>
        <p:txBody>
          <a:bodyPr/>
          <a:lstStyle/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Работы по  комплексному благоустройству на 5-ти дворовых территориях</a:t>
            </a:r>
            <a:b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DC9226E9-A626-6F3F-1B41-B11BD9C413E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648"/>
          <a:stretch/>
        </p:blipFill>
        <p:spPr>
          <a:xfrm>
            <a:off x="646111" y="993914"/>
            <a:ext cx="4760776" cy="2849598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11D122C3-EF90-329E-ECD9-5405747C9C8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664"/>
          <a:stretch/>
        </p:blipFill>
        <p:spPr>
          <a:xfrm>
            <a:off x="5655432" y="993913"/>
            <a:ext cx="4760775" cy="2845205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6F60F949-645F-120F-AB40-8B694A5B69B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759"/>
          <a:stretch/>
        </p:blipFill>
        <p:spPr>
          <a:xfrm>
            <a:off x="646111" y="3879128"/>
            <a:ext cx="4760776" cy="287166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F730C731-4495-5B7D-61EB-72E594EBC3E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059"/>
          <a:stretch/>
        </p:blipFill>
        <p:spPr>
          <a:xfrm>
            <a:off x="5655432" y="3879128"/>
            <a:ext cx="4760775" cy="2871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29125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3570B17-05E9-70DB-26B4-C2CFE6FCEE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8791" y="452718"/>
            <a:ext cx="9632043" cy="496091"/>
          </a:xfrm>
        </p:spPr>
        <p:txBody>
          <a:bodyPr/>
          <a:lstStyle/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Работы по  комплексному благоустройству на 5-ти дворовых территориях</a:t>
            </a:r>
            <a:endParaRPr lang="ru-RU" sz="2000" dirty="0"/>
          </a:p>
        </p:txBody>
      </p:sp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DD9F65CD-83EF-504D-05A3-88802247A270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89"/>
          <a:stretch/>
        </p:blipFill>
        <p:spPr bwMode="auto">
          <a:xfrm>
            <a:off x="418790" y="948809"/>
            <a:ext cx="4338739" cy="267623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6F74C5F5-D1EB-9844-AECB-D76BB96EEC0D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173"/>
          <a:stretch/>
        </p:blipFill>
        <p:spPr bwMode="auto">
          <a:xfrm>
            <a:off x="418791" y="3892421"/>
            <a:ext cx="4338738" cy="267623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0401257F-B8B4-56AA-8507-DAEA42BCF9EB}"/>
              </a:ext>
            </a:extLst>
          </p:cNvPr>
          <p:cNvPicPr/>
          <p:nvPr/>
        </p:nvPicPr>
        <p:blipFill rotWithShape="1">
          <a:blip r:embed="rId4"/>
          <a:srcRect t="10164"/>
          <a:stretch/>
        </p:blipFill>
        <p:spPr>
          <a:xfrm>
            <a:off x="5474077" y="3892421"/>
            <a:ext cx="4338738" cy="2676238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924B61A8-1BA5-9FD0-72F9-FC09506655AE}"/>
              </a:ext>
            </a:extLst>
          </p:cNvPr>
          <p:cNvPicPr/>
          <p:nvPr/>
        </p:nvPicPr>
        <p:blipFill rotWithShape="1">
          <a:blip r:embed="rId5"/>
          <a:srcRect t="9385"/>
          <a:stretch/>
        </p:blipFill>
        <p:spPr>
          <a:xfrm>
            <a:off x="5474077" y="948809"/>
            <a:ext cx="4338739" cy="2676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84379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B4F21C8-EF15-2BCE-9E20-0174D04693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1616" y="318052"/>
            <a:ext cx="8825658" cy="682459"/>
          </a:xfrm>
        </p:spPr>
        <p:txBody>
          <a:bodyPr/>
          <a:lstStyle/>
          <a:p>
            <a:r>
              <a:rPr lang="ru-RU" sz="4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Программа «Миллион деревьев»</a:t>
            </a:r>
            <a:endParaRPr lang="ru-RU" sz="4400" dirty="0"/>
          </a:p>
        </p:txBody>
      </p:sp>
      <p:sp>
        <p:nvSpPr>
          <p:cNvPr id="5" name="Заголовок 1">
            <a:extLst>
              <a:ext uri="{FF2B5EF4-FFF2-40B4-BE49-F238E27FC236}">
                <a16:creationId xmlns="" xmlns:a16="http://schemas.microsoft.com/office/drawing/2014/main" id="{C0ADB236-8081-0D46-408D-8EA662412BF6}"/>
              </a:ext>
            </a:extLst>
          </p:cNvPr>
          <p:cNvSpPr txBox="1">
            <a:spLocks/>
          </p:cNvSpPr>
          <p:nvPr/>
        </p:nvSpPr>
        <p:spPr>
          <a:xfrm>
            <a:off x="611616" y="1934819"/>
            <a:ext cx="8943201" cy="68245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7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 дворовых территориях района была произведена посадка 3 деревьев и 748 кустарников.</a:t>
            </a:r>
          </a:p>
          <a:p>
            <a:endParaRPr lang="ru-RU" sz="4800" dirty="0"/>
          </a:p>
        </p:txBody>
      </p:sp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6BD08391-6AE2-8BE9-F4DC-E9304F2C65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616" y="2458306"/>
            <a:ext cx="5348555" cy="3564833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F5EB8560-4AF5-DD45-F25E-35CD91C29D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2458306"/>
            <a:ext cx="5396707" cy="3564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59377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89E95DD-593B-A41F-037B-D94347AD53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7085" y="306944"/>
            <a:ext cx="10101402" cy="1400530"/>
          </a:xfrm>
        </p:spPr>
        <p:txBody>
          <a:bodyPr/>
          <a:lstStyle/>
          <a:p>
            <a:r>
              <a:rPr lang="ru-RU" sz="4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Программа </a:t>
            </a:r>
            <a:br>
              <a:rPr lang="ru-RU" sz="4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«Безопасность дорожного движения»</a:t>
            </a:r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Заголовок 1">
            <a:extLst>
              <a:ext uri="{FF2B5EF4-FFF2-40B4-BE49-F238E27FC236}">
                <a16:creationId xmlns="" xmlns:a16="http://schemas.microsoft.com/office/drawing/2014/main" id="{B1C5DE72-9319-B7CB-C360-A0BB15AE2280}"/>
              </a:ext>
            </a:extLst>
          </p:cNvPr>
          <p:cNvSpPr txBox="1">
            <a:spLocks/>
          </p:cNvSpPr>
          <p:nvPr/>
        </p:nvSpPr>
        <p:spPr>
          <a:xfrm>
            <a:off x="487085" y="2028470"/>
            <a:ext cx="10101402" cy="452258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lvl="0" algn="just"/>
            <a:r>
              <a:rPr lang="ru-RU" sz="2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 рамках программы были произведены мероприятия по следующим адресам:</a:t>
            </a:r>
          </a:p>
          <a:p>
            <a:pPr lvl="0" algn="just"/>
            <a:endParaRPr lang="ru-RU" sz="24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 algn="just"/>
            <a:r>
              <a:rPr lang="ru-RU" sz="2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 проезд вдоль Открытого ш. от д.17, корп.1 до д.31, стр.1 (Открытое ш., д.29, стр.1) – обустройство пандуса;</a:t>
            </a:r>
          </a:p>
          <a:p>
            <a:pPr lvl="0" algn="just"/>
            <a:r>
              <a:rPr lang="ru-RU" sz="2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 проезд от Тагильской ул. до Монтажной ул. (Открытое ш., д.24, корп.5Г) – обустройство участка тротуара, ремонт газона;</a:t>
            </a:r>
          </a:p>
          <a:p>
            <a:pPr lvl="0" algn="just"/>
            <a:r>
              <a:rPr lang="ru-RU" sz="2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 Открытое ш. (напротив д.28, корп.4) - обустройство пешеходного перехода (ПСД+ СМР);</a:t>
            </a:r>
          </a:p>
          <a:p>
            <a:pPr lvl="0" algn="just"/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- </a:t>
            </a:r>
            <a:r>
              <a:rPr lang="ru-RU" sz="2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Пермская ул., д.5, стр.1 (ПСД) - обустройство тротуара.</a:t>
            </a:r>
          </a:p>
          <a:p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95569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5386FB3-7BD5-B672-B7FD-D6DAABC278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859247"/>
          </a:xfrm>
        </p:spPr>
        <p:txBody>
          <a:bodyPr/>
          <a:lstStyle/>
          <a:p>
            <a:r>
              <a:rPr lang="ru-RU" sz="3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Работы по ремонту и обслуживанию МКД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Заголовок 1">
            <a:extLst>
              <a:ext uri="{FF2B5EF4-FFF2-40B4-BE49-F238E27FC236}">
                <a16:creationId xmlns="" xmlns:a16="http://schemas.microsoft.com/office/drawing/2014/main" id="{78C5F985-210E-7328-4289-53CB08597719}"/>
              </a:ext>
            </a:extLst>
          </p:cNvPr>
          <p:cNvSpPr txBox="1">
            <a:spLocks/>
          </p:cNvSpPr>
          <p:nvPr/>
        </p:nvSpPr>
        <p:spPr>
          <a:xfrm>
            <a:off x="5348472" y="1832240"/>
            <a:ext cx="3117506" cy="3960851"/>
          </a:xfrm>
          <a:prstGeom prst="rect">
            <a:avLst/>
          </a:prstGeom>
        </p:spPr>
        <p:txBody>
          <a:bodyPr vert="horz" lIns="91440" tIns="45720" rIns="91440" bIns="45720" numCol="1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1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Открытое шоссе, д. 17, корп. 3;</a:t>
            </a:r>
            <a:endParaRPr lang="ru-RU" sz="1400" b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1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Открытое шоссе, д. 17, корп. 8;</a:t>
            </a:r>
            <a:endParaRPr lang="ru-RU" sz="1400" b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1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Открытое шоссе, д. 17, корп. 10;</a:t>
            </a:r>
            <a:endParaRPr lang="ru-RU" sz="1400" b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1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Открытое шоссе, д. 17, корп. 12;</a:t>
            </a:r>
            <a:endParaRPr lang="ru-RU" sz="1400" b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1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Открытое шоссе, д. 19, корп. 5;</a:t>
            </a:r>
            <a:endParaRPr lang="ru-RU" sz="1400" b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1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Открытое шоссе, д. 21, корп. 8;</a:t>
            </a: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1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Открытое шоссе, д. 24, корп. 41;</a:t>
            </a:r>
            <a:endParaRPr lang="ru-RU" sz="1400" b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1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Открытое шоссе, д. 24, корп. 5Б;</a:t>
            </a: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1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Открытое шоссе, д. 24, корп. 5В;</a:t>
            </a:r>
            <a:endParaRPr lang="ru-RU" sz="1400" b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1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Открытое шоссе, д. 28, корп. 8;</a:t>
            </a:r>
            <a:endParaRPr lang="ru-RU" sz="1400" b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15000"/>
              </a:lnSpc>
              <a:spcAft>
                <a:spcPts val="1000"/>
              </a:spcAft>
              <a:buFontTx/>
              <a:buChar char="-"/>
            </a:pPr>
            <a:endParaRPr lang="ru-RU" sz="1800" b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ru-RU" sz="1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ru-RU" sz="1000" b="1" dirty="0"/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8A7E1FAC-13C1-6153-37E8-F6C6AB444CD5}"/>
              </a:ext>
            </a:extLst>
          </p:cNvPr>
          <p:cNvSpPr txBox="1"/>
          <p:nvPr/>
        </p:nvSpPr>
        <p:spPr>
          <a:xfrm>
            <a:off x="8301547" y="1832240"/>
            <a:ext cx="3498574" cy="22043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1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Открытое шоссе, д. 25, корп. 12;</a:t>
            </a:r>
            <a:endParaRPr lang="ru-RU" sz="1400" b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1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Открытое шоссе, д. 26, корп. 4;</a:t>
            </a:r>
            <a:endParaRPr lang="ru-RU" sz="1400" b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1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-ул. Николая Химушина дом 11, корп. 2;</a:t>
            </a:r>
            <a:endParaRPr lang="ru-RU" sz="1400" b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1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-ул. Николая Химушина дом 15, корп. 2;</a:t>
            </a:r>
            <a:endParaRPr lang="ru-RU" sz="1400" b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1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-ул. Николая Химушина дом 15, корп. 3;</a:t>
            </a:r>
            <a:endParaRPr lang="ru-RU" sz="1400" b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1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-ул. Николая Химушина дом 17, корп. 1.</a:t>
            </a:r>
            <a:endParaRPr lang="ru-RU" sz="1400" b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BBF2257F-B22B-19D8-439F-2B23C39290F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630698" y="1649037"/>
            <a:ext cx="1928096" cy="2338130"/>
          </a:xfrm>
          <a:prstGeom prst="rect">
            <a:avLst/>
          </a:prstGeom>
        </p:spPr>
      </p:pic>
      <p:sp>
        <p:nvSpPr>
          <p:cNvPr id="8" name="Заголовок 1">
            <a:extLst>
              <a:ext uri="{FF2B5EF4-FFF2-40B4-BE49-F238E27FC236}">
                <a16:creationId xmlns="" xmlns:a16="http://schemas.microsoft.com/office/drawing/2014/main" id="{60EA17F3-FD04-8812-E667-03CF3E0E084A}"/>
              </a:ext>
            </a:extLst>
          </p:cNvPr>
          <p:cNvSpPr txBox="1">
            <a:spLocks/>
          </p:cNvSpPr>
          <p:nvPr/>
        </p:nvSpPr>
        <p:spPr>
          <a:xfrm>
            <a:off x="630698" y="1206201"/>
            <a:ext cx="7835280" cy="62603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1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Отремонтировано 73 подъезда в 16 многоквартирных жилых домах, по адресам:</a:t>
            </a:r>
            <a:endParaRPr lang="ru-RU" sz="1600" b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ru-RU" dirty="0"/>
          </a:p>
        </p:txBody>
      </p:sp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C24E2729-B35F-CE6A-ED15-E7EFE0B471A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754983" y="1649036"/>
            <a:ext cx="1753597" cy="233813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FECD58F0-96EA-301B-5EA8-4D08DB39B67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717947" y="4324239"/>
            <a:ext cx="1753597" cy="2338130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CB6690D9-007E-8E3D-4764-EF771040B6AF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2842232" y="4324237"/>
            <a:ext cx="1753597" cy="2338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06295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9C886EC3-E0EF-BFD7-2A54-3C188EB705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859247"/>
          </a:xfrm>
        </p:spPr>
        <p:txBody>
          <a:bodyPr/>
          <a:lstStyle/>
          <a:p>
            <a:r>
              <a:rPr lang="ru-RU" sz="4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Капитальный ремонт МКД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Заголовок 1">
            <a:extLst>
              <a:ext uri="{FF2B5EF4-FFF2-40B4-BE49-F238E27FC236}">
                <a16:creationId xmlns="" xmlns:a16="http://schemas.microsoft.com/office/drawing/2014/main" id="{899B5263-7833-6EB5-0EAE-8B5822558624}"/>
              </a:ext>
            </a:extLst>
          </p:cNvPr>
          <p:cNvSpPr txBox="1">
            <a:spLocks/>
          </p:cNvSpPr>
          <p:nvPr/>
        </p:nvSpPr>
        <p:spPr>
          <a:xfrm>
            <a:off x="646110" y="1325219"/>
            <a:ext cx="9404723" cy="56984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В 2022 г. </a:t>
            </a:r>
            <a:r>
              <a:rPr lang="ru-RU" sz="1800" b="1" dirty="0">
                <a:latin typeface="Times New Roman" panose="02020603050405020304" pitchFamily="18" charset="0"/>
                <a:ea typeface="Calibri" panose="020F0502020204030204" pitchFamily="34" charset="0"/>
              </a:rPr>
              <a:t>Б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ыл завершен капитальный ремонт в 2-х многоквартирных домах по адресам:</a:t>
            </a:r>
            <a:endParaRPr lang="ru-RU" sz="18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1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ru-RU" sz="1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ru-RU" b="1" dirty="0"/>
          </a:p>
        </p:txBody>
      </p:sp>
      <p:sp>
        <p:nvSpPr>
          <p:cNvPr id="6" name="Заголовок 1">
            <a:extLst>
              <a:ext uri="{FF2B5EF4-FFF2-40B4-BE49-F238E27FC236}">
                <a16:creationId xmlns="" xmlns:a16="http://schemas.microsoft.com/office/drawing/2014/main" id="{BB509FCD-1969-674E-C2E0-A4445E901B66}"/>
              </a:ext>
            </a:extLst>
          </p:cNvPr>
          <p:cNvSpPr txBox="1">
            <a:spLocks/>
          </p:cNvSpPr>
          <p:nvPr/>
        </p:nvSpPr>
        <p:spPr>
          <a:xfrm>
            <a:off x="646111" y="1881810"/>
            <a:ext cx="8815942" cy="56984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ru-RU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7" name="Заголовок 1">
            <a:extLst>
              <a:ext uri="{FF2B5EF4-FFF2-40B4-BE49-F238E27FC236}">
                <a16:creationId xmlns="" xmlns:a16="http://schemas.microsoft.com/office/drawing/2014/main" id="{DD8120AD-B459-7E53-89B2-78E610E35811}"/>
              </a:ext>
            </a:extLst>
          </p:cNvPr>
          <p:cNvSpPr txBox="1">
            <a:spLocks/>
          </p:cNvSpPr>
          <p:nvPr/>
        </p:nvSpPr>
        <p:spPr>
          <a:xfrm>
            <a:off x="646111" y="2014332"/>
            <a:ext cx="3435559" cy="43732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Николая Химушина ул. 13 к.5</a:t>
            </a:r>
          </a:p>
          <a:p>
            <a:r>
              <a:rPr lang="ru-RU" sz="1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ru-RU" sz="1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ru-RU" b="1" dirty="0"/>
          </a:p>
        </p:txBody>
      </p:sp>
      <p:sp>
        <p:nvSpPr>
          <p:cNvPr id="12" name="Заголовок 1">
            <a:extLst>
              <a:ext uri="{FF2B5EF4-FFF2-40B4-BE49-F238E27FC236}">
                <a16:creationId xmlns="" xmlns:a16="http://schemas.microsoft.com/office/drawing/2014/main" id="{F489924C-F974-667A-9E1A-4C2CEC5E9951}"/>
              </a:ext>
            </a:extLst>
          </p:cNvPr>
          <p:cNvSpPr txBox="1">
            <a:spLocks/>
          </p:cNvSpPr>
          <p:nvPr/>
        </p:nvSpPr>
        <p:spPr>
          <a:xfrm>
            <a:off x="6615275" y="2014332"/>
            <a:ext cx="3435559" cy="43732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Открытое шоссе 21 к.4</a:t>
            </a:r>
          </a:p>
          <a:p>
            <a:r>
              <a:rPr lang="ru-RU" sz="1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ru-RU" sz="1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ru-RU" b="1" dirty="0"/>
          </a:p>
        </p:txBody>
      </p:sp>
      <p:pic>
        <p:nvPicPr>
          <p:cNvPr id="14" name="Рисунок 13">
            <a:extLst>
              <a:ext uri="{FF2B5EF4-FFF2-40B4-BE49-F238E27FC236}">
                <a16:creationId xmlns="" xmlns:a16="http://schemas.microsoft.com/office/drawing/2014/main" id="{286560D5-9E25-2CF4-447A-89E334CEE2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8721" y="2570923"/>
            <a:ext cx="2888954" cy="4084825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="" xmlns:a16="http://schemas.microsoft.com/office/drawing/2014/main" id="{3DB32E67-701E-4E8B-6B07-C3A2709368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2278" y="2570922"/>
            <a:ext cx="5921739" cy="4085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80957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B8147843-CE43-6FC2-C89E-685631069B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686969"/>
          </a:xfrm>
        </p:spPr>
        <p:txBody>
          <a:bodyPr/>
          <a:lstStyle/>
          <a:p>
            <a:r>
              <a:rPr lang="ru-RU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Портал Правительства Москвы «Наш город»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Заголовок 1">
            <a:extLst>
              <a:ext uri="{FF2B5EF4-FFF2-40B4-BE49-F238E27FC236}">
                <a16:creationId xmlns="" xmlns:a16="http://schemas.microsoft.com/office/drawing/2014/main" id="{38DE5981-E6A6-17B7-D249-433E95F98D7B}"/>
              </a:ext>
            </a:extLst>
          </p:cNvPr>
          <p:cNvSpPr txBox="1">
            <a:spLocks/>
          </p:cNvSpPr>
          <p:nvPr/>
        </p:nvSpPr>
        <p:spPr>
          <a:xfrm>
            <a:off x="646109" y="1144446"/>
            <a:ext cx="9989807" cy="191680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indent="449580"/>
            <a:r>
              <a:rPr lang="ru-RU" sz="20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 2022 год на портал Правительства Москвы «Наш город» поступило 6978 обращений от пользователей. </a:t>
            </a:r>
          </a:p>
          <a:p>
            <a:pPr indent="449580"/>
            <a:r>
              <a:rPr lang="ru-RU" sz="20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 многоквартирным жилым домам поступило - 2449 обращений.</a:t>
            </a:r>
          </a:p>
          <a:p>
            <a:pPr indent="449580"/>
            <a:r>
              <a:rPr lang="ru-RU" sz="20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 дворовым территориям поступило - 3738 обращений.</a:t>
            </a:r>
          </a:p>
          <a:p>
            <a:pPr indent="449580"/>
            <a:r>
              <a:rPr lang="ru-RU" sz="20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 содержанию объектов дорожного хозяйства поступило – 637 обращений</a:t>
            </a:r>
            <a:r>
              <a:rPr lang="ru-RU" sz="1800" b="1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ru-RU" b="1" dirty="0">
              <a:solidFill>
                <a:schemeClr val="tx1"/>
              </a:solidFill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F87FDB34-7277-B759-FEF3-200261CF67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1167" y="3061252"/>
            <a:ext cx="7149547" cy="3574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06306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683272D-7285-DEF7-EFCD-9000CA267D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633960"/>
          </a:xfrm>
        </p:spPr>
        <p:txBody>
          <a:bodyPr/>
          <a:lstStyle/>
          <a:p>
            <a:r>
              <a:rPr lang="ru-RU" sz="32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Работа по взысканию задолженности за ЖКУ</a:t>
            </a:r>
            <a:endParaRPr lang="ru-RU" sz="3200" dirty="0">
              <a:solidFill>
                <a:schemeClr val="tx1"/>
              </a:solidFill>
            </a:endParaRPr>
          </a:p>
        </p:txBody>
      </p:sp>
      <p:sp>
        <p:nvSpPr>
          <p:cNvPr id="3" name="Заголовок 1">
            <a:extLst>
              <a:ext uri="{FF2B5EF4-FFF2-40B4-BE49-F238E27FC236}">
                <a16:creationId xmlns="" xmlns:a16="http://schemas.microsoft.com/office/drawing/2014/main" id="{01DCD2C8-63DB-BCB0-F861-65D6E4E703A1}"/>
              </a:ext>
            </a:extLst>
          </p:cNvPr>
          <p:cNvSpPr txBox="1">
            <a:spLocks/>
          </p:cNvSpPr>
          <p:nvPr/>
        </p:nvSpPr>
        <p:spPr>
          <a:xfrm>
            <a:off x="646110" y="1380370"/>
            <a:ext cx="9404723" cy="445058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indent="449580">
              <a:lnSpc>
                <a:spcPct val="115000"/>
              </a:lnSpc>
              <a:spcAft>
                <a:spcPts val="1000"/>
              </a:spcAft>
            </a:pPr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Задолженность жителей за жилищно-коммунальные услуги по услугам ГБУ «Жилищник района Метрогородок» составляет 38,83 млн. рублей. </a:t>
            </a:r>
            <a:endParaRPr lang="ru-RU" sz="18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>
              <a:lnSpc>
                <a:spcPct val="115000"/>
              </a:lnSpc>
              <a:spcAft>
                <a:spcPts val="1000"/>
              </a:spcAft>
            </a:pPr>
            <a:r>
              <a:rPr lang="ru-RU" sz="1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ыло заключено 163 договоров о реструктуризации задолженности на сумму 11,84 млн. руб.</a:t>
            </a:r>
            <a:endParaRPr lang="ru-RU" sz="18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>
              <a:lnSpc>
                <a:spcPct val="115000"/>
              </a:lnSpc>
              <a:spcAft>
                <a:spcPts val="1000"/>
              </a:spcAft>
            </a:pPr>
            <a:r>
              <a:rPr lang="ru-RU" sz="1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одготовлены и направлены в мировые судебные участки 545 заявлений о вынесении судебного приказа по взысканию задолженности за жилищно-коммунальные услуги на сумму 16,71 млн. руб.</a:t>
            </a:r>
            <a:endParaRPr lang="ru-RU" sz="18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ru-RU" sz="1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аправлено 465 судебных приказов на сумму 10,03 млн. рублей для взыскания в банк. </a:t>
            </a:r>
            <a:endParaRPr lang="ru-RU" sz="18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Службой судебных приставов возбуждено 99 исполнительных производств на сумму 3,14 млн.  руб.;</a:t>
            </a:r>
            <a:endParaRPr lang="ru-RU" sz="18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Взыскано денежных средств с должников по судебным приказам  4,96 млн. рублей. </a:t>
            </a:r>
            <a:endParaRPr lang="ru-RU" sz="18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90870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C4D099E-587E-E3DF-3A4B-5A13680218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058030"/>
          </a:xfrm>
        </p:spPr>
        <p:txBody>
          <a:bodyPr/>
          <a:lstStyle/>
          <a:p>
            <a:r>
              <a:rPr lang="ru-RU" sz="2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Выявление самовольного строительства и незаконно размещенных некапитальных объектов</a:t>
            </a:r>
            <a:endParaRPr lang="ru-RU" sz="2800" dirty="0"/>
          </a:p>
        </p:txBody>
      </p:sp>
      <p:sp>
        <p:nvSpPr>
          <p:cNvPr id="3" name="Заголовок 1">
            <a:extLst>
              <a:ext uri="{FF2B5EF4-FFF2-40B4-BE49-F238E27FC236}">
                <a16:creationId xmlns="" xmlns:a16="http://schemas.microsoft.com/office/drawing/2014/main" id="{2E9DFAB5-6A0A-6DEE-80EE-E32ED030C5CF}"/>
              </a:ext>
            </a:extLst>
          </p:cNvPr>
          <p:cNvSpPr txBox="1">
            <a:spLocks/>
          </p:cNvSpPr>
          <p:nvPr/>
        </p:nvSpPr>
        <p:spPr>
          <a:xfrm>
            <a:off x="646110" y="1605657"/>
            <a:ext cx="9404723" cy="621312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6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Пермская, вл.5 - Заградительное устройство, ворота 2шт.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6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ru-RU" sz="16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Открытое шоссе, 24к7 </a:t>
            </a:r>
            <a:r>
              <a:rPr lang="ru-RU" sz="16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бетонное сооружение</a:t>
            </a: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16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Открытое шоссе, вл. 24, корп.35. - </a:t>
            </a:r>
            <a:r>
              <a:rPr lang="ru-RU" sz="16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металлическое ограждение, кирпичные столбы, гаражные объекты - 31 шт., пункт охраны, ворота, голубятни – 3 шт., хоз. постройки – 2 шт.</a:t>
            </a: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16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Открытое шоссе, дом 29, корп.12 - бетонные основания ограждения ГБУ ЦССВ Маяк</a:t>
            </a: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16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Открытое шоссе, вл28 </a:t>
            </a:r>
            <a:r>
              <a:rPr lang="ru-RU" sz="16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 объекты гаражного назначения (87), пункт охраны, ворота (3 шт.), ограждение.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6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Открытое шоссе, </a:t>
            </a:r>
            <a:r>
              <a:rPr lang="ru-RU" sz="16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д.29, корп.11</a:t>
            </a:r>
            <a:r>
              <a:rPr lang="ru-RU" sz="16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объекты гаражного назначения 3 </a:t>
            </a:r>
            <a:r>
              <a:rPr lang="ru-RU" sz="1600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шт</a:t>
            </a:r>
            <a:r>
              <a:rPr lang="ru-RU" sz="16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(ранее выделяемые под ветеранов)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6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- Иркутская, вл.17 - ограждение, бытовка, биотуалет, ворота.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6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Пермская, вл.7 - бытовки 3 </a:t>
            </a:r>
            <a:r>
              <a:rPr lang="ru-RU" sz="1600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шт</a:t>
            </a:r>
            <a:r>
              <a:rPr lang="ru-RU" sz="16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 навес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6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  Тагильская 5А - гаражные объекты – 10 ед.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6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 Николая Химушина, д.1- объекты гаражного назначения (85 ед.), пункт охраны, ворота (3 ед.), ограждение, кирпичные строения (2 ед.) – ГСК </a:t>
            </a:r>
            <a:r>
              <a:rPr lang="ru-RU" sz="16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Тагил</a:t>
            </a:r>
            <a:endParaRPr lang="ru-RU" sz="16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98628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9D245D1D-EB8D-5153-2063-49FCE1401E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6354" y="452718"/>
            <a:ext cx="4177681" cy="925508"/>
          </a:xfrm>
        </p:spPr>
        <p:txBody>
          <a:bodyPr/>
          <a:lstStyle/>
          <a:p>
            <a:r>
              <a:rPr lang="ru-RU" sz="44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Реновация</a:t>
            </a:r>
            <a:r>
              <a:rPr lang="ru-RU" sz="4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ru-RU" sz="4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ru-RU" sz="4400" dirty="0"/>
          </a:p>
        </p:txBody>
      </p:sp>
      <p:sp>
        <p:nvSpPr>
          <p:cNvPr id="3" name="Заголовок 1">
            <a:extLst>
              <a:ext uri="{FF2B5EF4-FFF2-40B4-BE49-F238E27FC236}">
                <a16:creationId xmlns="" xmlns:a16="http://schemas.microsoft.com/office/drawing/2014/main" id="{DDA25286-BD50-3F44-D169-E23FAECDC70B}"/>
              </a:ext>
            </a:extLst>
          </p:cNvPr>
          <p:cNvSpPr txBox="1">
            <a:spLocks/>
          </p:cNvSpPr>
          <p:nvPr/>
        </p:nvSpPr>
        <p:spPr>
          <a:xfrm>
            <a:off x="606354" y="1552648"/>
            <a:ext cx="6351037" cy="9255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0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Строительство по Программе реновации:</a:t>
            </a:r>
          </a:p>
          <a:p>
            <a:pPr marL="285750" indent="-285750">
              <a:lnSpc>
                <a:spcPct val="115000"/>
              </a:lnSpc>
              <a:spcAft>
                <a:spcPts val="1000"/>
              </a:spcAft>
              <a:buFontTx/>
              <a:buChar char="-"/>
            </a:pPr>
            <a:r>
              <a:rPr lang="ru-RU" sz="16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Завершено строительство: Открытое шоссе, дом 26 корп.6 - 48 квартир, 31 м/мест – разрешение на ввод в эксплуатацию - апрель 2021 года. </a:t>
            </a:r>
          </a:p>
          <a:p>
            <a:pPr marL="285750" indent="-285750">
              <a:lnSpc>
                <a:spcPct val="115000"/>
              </a:lnSpc>
              <a:spcAft>
                <a:spcPts val="1000"/>
              </a:spcAft>
              <a:buFontTx/>
              <a:buChar char="-"/>
            </a:pPr>
            <a:endParaRPr lang="ru-RU" sz="1600" b="1" dirty="0">
              <a:solidFill>
                <a:schemeClr val="tx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ru-RU" sz="1600" b="1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6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Ведется строительство многоквартирных домов по адресу: 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6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Открытое шоссе, вл.30 - 924 квартиры, 300 м/мест – планируемый срок сдачи 2-й квартал 2023 года. 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6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Открытое шоссе, вл.28/3 - 343 квартиры, 101 м/место – планируемый срок сдачи 3-й квартал 2024 года.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6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Открытое шоссе, вл.26/3 - 62 квартиры, 34 м/место – планируемый срок сдачи 4-й квартал 2024 года.</a:t>
            </a:r>
          </a:p>
          <a:p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C503CF0D-6351-A09A-0D19-802D175016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07966" y="1219687"/>
            <a:ext cx="3843129" cy="2194892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412C0852-5051-A902-7939-F073C69EBD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19941" y="3798892"/>
            <a:ext cx="3831154" cy="2554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91362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FDD26D5-2B53-ADB4-DE55-CC4A19D7B3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673717"/>
          </a:xfrm>
        </p:spPr>
        <p:txBody>
          <a:bodyPr/>
          <a:lstStyle/>
          <a:p>
            <a:pPr algn="ctr"/>
            <a:r>
              <a:rPr lang="ru-RU" sz="4000" b="1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Строительство</a:t>
            </a:r>
            <a:endParaRPr lang="ru-RU" sz="4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Заголовок 1">
            <a:extLst>
              <a:ext uri="{FF2B5EF4-FFF2-40B4-BE49-F238E27FC236}">
                <a16:creationId xmlns="" xmlns:a16="http://schemas.microsoft.com/office/drawing/2014/main" id="{DFF72116-5E44-B0C3-9482-CC10BABA2FB3}"/>
              </a:ext>
            </a:extLst>
          </p:cNvPr>
          <p:cNvSpPr txBox="1">
            <a:spLocks/>
          </p:cNvSpPr>
          <p:nvPr/>
        </p:nvSpPr>
        <p:spPr>
          <a:xfrm>
            <a:off x="646111" y="1261100"/>
            <a:ext cx="5449890" cy="67371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8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Завершено строительство: ЖК «Сиреневый парк» - Тагильская 4А, Тагильская 4В 1790 кв., ДОО на 150 мест.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8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Ведется строительство: ЖК «Сиреневый парк» - </a:t>
            </a:r>
            <a:r>
              <a:rPr lang="ru-RU" sz="1800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ул.Тагильская</a:t>
            </a:r>
            <a:endParaRPr lang="ru-RU" sz="1800" b="1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8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- 5 этап - 1351 квартир, 291 м/место, дошкольная образовательная организация ДОО на 150 мест - в стадии строительства, планируемый срок сдачи май-июнь 2024 года. 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8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- 4 этап: - 1394 квартир, дошкольная образовательная организация ДОО на 150 мест - срок реализации май 2022 – декабрь 2024; Школа на 1000 мест сроки реализации сентябрь 2022 – март 2025. </a:t>
            </a:r>
          </a:p>
          <a:p>
            <a:endParaRPr lang="ru-RU" sz="3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7C70A59E-6A4E-B886-8C6E-27D24E3E9C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55027" y="1374913"/>
            <a:ext cx="5605670" cy="3488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89858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D9CBFEBE-2ECA-2B8C-0814-A5163C0A87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779734"/>
          </a:xfrm>
        </p:spPr>
        <p:txBody>
          <a:bodyPr/>
          <a:lstStyle/>
          <a:p>
            <a:r>
              <a:rPr lang="ru-RU" sz="32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Ремонт квартир льготных категорий граждан</a:t>
            </a:r>
            <a:endParaRPr lang="ru-RU" sz="3200" dirty="0">
              <a:solidFill>
                <a:schemeClr val="tx1"/>
              </a:solidFill>
            </a:endParaRPr>
          </a:p>
        </p:txBody>
      </p:sp>
      <p:sp>
        <p:nvSpPr>
          <p:cNvPr id="3" name="Заголовок 1">
            <a:extLst>
              <a:ext uri="{FF2B5EF4-FFF2-40B4-BE49-F238E27FC236}">
                <a16:creationId xmlns="" xmlns:a16="http://schemas.microsoft.com/office/drawing/2014/main" id="{D798AC3A-A7D4-7F0B-CB1D-8BF90318BC96}"/>
              </a:ext>
            </a:extLst>
          </p:cNvPr>
          <p:cNvSpPr txBox="1">
            <a:spLocks/>
          </p:cNvSpPr>
          <p:nvPr/>
        </p:nvSpPr>
        <p:spPr>
          <a:xfrm>
            <a:off x="646111" y="1232452"/>
            <a:ext cx="9404723" cy="55444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П</a:t>
            </a:r>
            <a:r>
              <a:rPr lang="ru-RU" sz="18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роизведен ремонт в 1 квартире ветерана Великой Отечественной войны </a:t>
            </a:r>
            <a:r>
              <a:rPr lang="ru-RU" sz="1200" b="1" i="0" dirty="0">
                <a:solidFill>
                  <a:srgbClr val="2C2D2E"/>
                </a:solidFill>
                <a:effectLst/>
                <a:latin typeface="var(--vkui--octavius_font_family_mail_sans,var(--vkui--font_family_accent,MailSans,Helvetica,Arial,sans-serif))"/>
              </a:rPr>
              <a:t> </a:t>
            </a:r>
            <a:r>
              <a:rPr lang="ru-RU" sz="1800" b="1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Рябовой А.Ф. </a:t>
            </a:r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адресу Открытое шоссе</a:t>
            </a:r>
            <a:r>
              <a:rPr lang="ru-RU" sz="1800" b="1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д.19, к.3, кв.17</a:t>
            </a:r>
          </a:p>
          <a:p>
            <a:endParaRPr lang="ru-RU" sz="3200" b="1" dirty="0">
              <a:solidFill>
                <a:schemeClr val="tx1"/>
              </a:solidFill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A6581642-2E8A-7725-2B06-4BE9053859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04" y="4543817"/>
            <a:ext cx="1924989" cy="2068927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59BC5766-8AC0-D165-6D1B-91993F1F54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7977" y="2314183"/>
            <a:ext cx="1915622" cy="206892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34B66D6C-5B59-B0FE-40AB-FEC74B830F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2905" y="2314185"/>
            <a:ext cx="1924988" cy="2068928"/>
          </a:xfrm>
          <a:prstGeom prst="rect">
            <a:avLst/>
          </a:prstGeom>
        </p:spPr>
      </p:pic>
      <p:sp>
        <p:nvSpPr>
          <p:cNvPr id="12" name="Заголовок 1">
            <a:extLst>
              <a:ext uri="{FF2B5EF4-FFF2-40B4-BE49-F238E27FC236}">
                <a16:creationId xmlns="" xmlns:a16="http://schemas.microsoft.com/office/drawing/2014/main" id="{B0860BE6-F71C-A801-3C34-C7E9A4C692C9}"/>
              </a:ext>
            </a:extLst>
          </p:cNvPr>
          <p:cNvSpPr txBox="1">
            <a:spLocks/>
          </p:cNvSpPr>
          <p:nvPr/>
        </p:nvSpPr>
        <p:spPr>
          <a:xfrm>
            <a:off x="646112" y="1936899"/>
            <a:ext cx="679106" cy="37728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До </a:t>
            </a:r>
            <a:endParaRPr lang="ru-RU" sz="1800" b="1" i="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200" b="1" dirty="0">
              <a:solidFill>
                <a:schemeClr val="tx1"/>
              </a:solidFill>
            </a:endParaRPr>
          </a:p>
        </p:txBody>
      </p:sp>
      <p:pic>
        <p:nvPicPr>
          <p:cNvPr id="15" name="Рисунок 14">
            <a:extLst>
              <a:ext uri="{FF2B5EF4-FFF2-40B4-BE49-F238E27FC236}">
                <a16:creationId xmlns="" xmlns:a16="http://schemas.microsoft.com/office/drawing/2014/main" id="{C9DDF0FF-40B0-DBE4-D79A-34135FE6140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 rot="5400000">
            <a:off x="2996200" y="4596349"/>
            <a:ext cx="2068927" cy="1924989"/>
          </a:xfrm>
          <a:prstGeom prst="rect">
            <a:avLst/>
          </a:prstGeom>
        </p:spPr>
      </p:pic>
      <p:sp>
        <p:nvSpPr>
          <p:cNvPr id="16" name="Заголовок 1">
            <a:extLst>
              <a:ext uri="{FF2B5EF4-FFF2-40B4-BE49-F238E27FC236}">
                <a16:creationId xmlns="" xmlns:a16="http://schemas.microsoft.com/office/drawing/2014/main" id="{704582E9-F795-11D2-5781-167D48D9F212}"/>
              </a:ext>
            </a:extLst>
          </p:cNvPr>
          <p:cNvSpPr txBox="1">
            <a:spLocks/>
          </p:cNvSpPr>
          <p:nvPr/>
        </p:nvSpPr>
        <p:spPr>
          <a:xfrm>
            <a:off x="5756447" y="1936898"/>
            <a:ext cx="1041918" cy="37728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После </a:t>
            </a:r>
            <a:endParaRPr lang="ru-RU" sz="1800" b="1" i="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200" b="1" dirty="0">
              <a:solidFill>
                <a:schemeClr val="tx1"/>
              </a:solidFill>
            </a:endParaRPr>
          </a:p>
        </p:txBody>
      </p:sp>
      <p:pic>
        <p:nvPicPr>
          <p:cNvPr id="28" name="Рисунок 27">
            <a:extLst>
              <a:ext uri="{FF2B5EF4-FFF2-40B4-BE49-F238E27FC236}">
                <a16:creationId xmlns="" xmlns:a16="http://schemas.microsoft.com/office/drawing/2014/main" id="{8951E96D-0E5D-E73A-D57A-BA7659496D5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86579" y="2314183"/>
            <a:ext cx="1915622" cy="2068928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="" xmlns:a16="http://schemas.microsoft.com/office/drawing/2014/main" id="{EAEEBB0F-C69E-C031-B9A6-F7F2BA73E1E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09590" y="2314183"/>
            <a:ext cx="2519505" cy="2068928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="" xmlns:a16="http://schemas.microsoft.com/office/drawing/2014/main" id="{FBDACDA9-198C-3545-D3E6-5E3564AC2D7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86575" y="4511571"/>
            <a:ext cx="1915621" cy="2068928"/>
          </a:xfrm>
          <a:prstGeom prst="rect">
            <a:avLst/>
          </a:prstGeom>
        </p:spPr>
      </p:pic>
      <p:pic>
        <p:nvPicPr>
          <p:cNvPr id="33" name="Рисунок 32">
            <a:extLst>
              <a:ext uri="{FF2B5EF4-FFF2-40B4-BE49-F238E27FC236}">
                <a16:creationId xmlns="" xmlns:a16="http://schemas.microsoft.com/office/drawing/2014/main" id="{A6A50E5B-1D4A-A680-160D-EED1A59F7E14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/>
          <a:stretch/>
        </p:blipFill>
        <p:spPr>
          <a:xfrm>
            <a:off x="9009590" y="4537190"/>
            <a:ext cx="2519506" cy="2043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94832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D9CBFEBE-2ECA-2B8C-0814-A5163C0A87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779734"/>
          </a:xfrm>
        </p:spPr>
        <p:txBody>
          <a:bodyPr/>
          <a:lstStyle/>
          <a:p>
            <a:r>
              <a:rPr lang="ru-RU" sz="32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Ремонт квартир льготных категорий граждан</a:t>
            </a:r>
            <a:endParaRPr lang="ru-RU" sz="3200" dirty="0">
              <a:solidFill>
                <a:schemeClr val="tx1"/>
              </a:solidFill>
            </a:endParaRPr>
          </a:p>
        </p:txBody>
      </p:sp>
      <p:sp>
        <p:nvSpPr>
          <p:cNvPr id="3" name="Заголовок 1">
            <a:extLst>
              <a:ext uri="{FF2B5EF4-FFF2-40B4-BE49-F238E27FC236}">
                <a16:creationId xmlns="" xmlns:a16="http://schemas.microsoft.com/office/drawing/2014/main" id="{D798AC3A-A7D4-7F0B-CB1D-8BF90318BC96}"/>
              </a:ext>
            </a:extLst>
          </p:cNvPr>
          <p:cNvSpPr txBox="1">
            <a:spLocks/>
          </p:cNvSpPr>
          <p:nvPr/>
        </p:nvSpPr>
        <p:spPr>
          <a:xfrm>
            <a:off x="646111" y="1232452"/>
            <a:ext cx="9404723" cy="55444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П</a:t>
            </a:r>
            <a:r>
              <a:rPr lang="ru-RU" sz="18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роизведен ремонт в 1 квартире </a:t>
            </a:r>
            <a:r>
              <a:rPr lang="ru-RU" sz="1800" b="1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ребенка-сироты Коноваловой В.М.</a:t>
            </a:r>
          </a:p>
          <a:p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адресу Открытое шоссе</a:t>
            </a:r>
            <a:r>
              <a:rPr lang="ru-RU" sz="1800" b="1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д.</a:t>
            </a:r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26</a:t>
            </a:r>
            <a:r>
              <a:rPr lang="ru-RU" sz="1800" b="1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к.12А, кв.</a:t>
            </a:r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ru-RU" sz="1800" b="1" i="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200" b="1" dirty="0">
              <a:solidFill>
                <a:schemeClr val="tx1"/>
              </a:solidFill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59BC5766-8AC0-D165-6D1B-91993F1F54C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3353991" y="2314182"/>
            <a:ext cx="1677674" cy="2019277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34B66D6C-5B59-B0FE-40AB-FEC74B830FD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44514" y="2314184"/>
            <a:ext cx="1514457" cy="2019277"/>
          </a:xfrm>
          <a:prstGeom prst="rect">
            <a:avLst/>
          </a:prstGeom>
        </p:spPr>
      </p:pic>
      <p:sp>
        <p:nvSpPr>
          <p:cNvPr id="12" name="Заголовок 1">
            <a:extLst>
              <a:ext uri="{FF2B5EF4-FFF2-40B4-BE49-F238E27FC236}">
                <a16:creationId xmlns="" xmlns:a16="http://schemas.microsoft.com/office/drawing/2014/main" id="{B0860BE6-F71C-A801-3C34-C7E9A4C692C9}"/>
              </a:ext>
            </a:extLst>
          </p:cNvPr>
          <p:cNvSpPr txBox="1">
            <a:spLocks/>
          </p:cNvSpPr>
          <p:nvPr/>
        </p:nvSpPr>
        <p:spPr>
          <a:xfrm>
            <a:off x="646112" y="1936899"/>
            <a:ext cx="679106" cy="37728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До </a:t>
            </a:r>
            <a:endParaRPr lang="ru-RU" sz="1800" b="1" i="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200" b="1" dirty="0">
              <a:solidFill>
                <a:schemeClr val="tx1"/>
              </a:solidFill>
            </a:endParaRPr>
          </a:p>
        </p:txBody>
      </p:sp>
      <p:sp>
        <p:nvSpPr>
          <p:cNvPr id="4" name="Заголовок 1">
            <a:extLst>
              <a:ext uri="{FF2B5EF4-FFF2-40B4-BE49-F238E27FC236}">
                <a16:creationId xmlns="" xmlns:a16="http://schemas.microsoft.com/office/drawing/2014/main" id="{325B0743-073F-8B17-3CF9-8D808BA8D18A}"/>
              </a:ext>
            </a:extLst>
          </p:cNvPr>
          <p:cNvSpPr txBox="1">
            <a:spLocks/>
          </p:cNvSpPr>
          <p:nvPr/>
        </p:nvSpPr>
        <p:spPr>
          <a:xfrm>
            <a:off x="6078667" y="1936899"/>
            <a:ext cx="1157020" cy="37728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1800" b="1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После</a:t>
            </a:r>
          </a:p>
          <a:p>
            <a:endParaRPr lang="ru-RU" sz="3200" b="1" dirty="0">
              <a:solidFill>
                <a:schemeClr val="tx1"/>
              </a:solidFill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DB6EBE4E-A1E2-17BC-5774-8D930615F2A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3353991" y="4543816"/>
            <a:ext cx="1677674" cy="2019277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BFB91BEA-306B-2CAE-18C0-3557A4363F77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727719" y="4543817"/>
            <a:ext cx="1514457" cy="2019277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5804ABD0-ABA2-0FA9-6E8E-068F83CC687D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8803341" y="2314182"/>
            <a:ext cx="1677674" cy="2019277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="" xmlns:a16="http://schemas.microsoft.com/office/drawing/2014/main" id="{E5FDFFB0-3B13-64B2-E31C-1AEC8105C9C5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6177069" y="2314184"/>
            <a:ext cx="1514457" cy="2019277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="" xmlns:a16="http://schemas.microsoft.com/office/drawing/2014/main" id="{EE673762-FF86-3AC1-FD22-B6A75374C7A6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8803340" y="4543816"/>
            <a:ext cx="1677674" cy="2019277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="" xmlns:a16="http://schemas.microsoft.com/office/drawing/2014/main" id="{B97225CF-C007-2EBB-C01C-0C697F07C4BE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/>
          <a:stretch/>
        </p:blipFill>
        <p:spPr>
          <a:xfrm>
            <a:off x="6160274" y="4543817"/>
            <a:ext cx="1514457" cy="2019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25503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81018810-7C1D-EB24-28A9-E2927C8544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567699"/>
          </a:xfrm>
        </p:spPr>
        <p:txBody>
          <a:bodyPr/>
          <a:lstStyle/>
          <a:p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В рамках реализации Указа Президента Российской Федерации от 31.05.2012г. № Пр-1438 о вручении персональных поздравлений Президента Российской Федерации  ветеранам Великой Отечественной войны в связи с юбилейными днями рождения, начиная с 90-летия были вручены поздравления  20 ветеранам ( 90 -летние-9 человек,  95  -летние- 11 человек).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ru-RU" b="1" dirty="0"/>
          </a:p>
        </p:txBody>
      </p:sp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A641AE8E-A8F2-7E7D-8AE1-64456153CD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6772" y="4522280"/>
            <a:ext cx="2961735" cy="2223616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A68783E3-A5F1-E680-547A-EE098D44D2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90659" y="2012224"/>
            <a:ext cx="1160175" cy="2387499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476641D4-9772-5EBA-0B3B-1A0045D75E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74384" y="2013742"/>
            <a:ext cx="1662191" cy="2385981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="" xmlns:a16="http://schemas.microsoft.com/office/drawing/2014/main" id="{EC837B23-A389-0964-657A-0B4D33CD6D7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70942" y="2026942"/>
            <a:ext cx="3177997" cy="2385981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="" xmlns:a16="http://schemas.microsoft.com/office/drawing/2014/main" id="{CA17C5C3-7C67-EC13-D86B-9C3F3BC158D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6111" y="2013742"/>
            <a:ext cx="1799386" cy="2399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65243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81018810-7C1D-EB24-28A9-E2927C8544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567699"/>
          </a:xfrm>
        </p:spPr>
        <p:txBody>
          <a:bodyPr/>
          <a:lstStyle/>
          <a:p>
            <a:r>
              <a:rPr lang="ru-RU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Оказание материальной помощи льготным категориям граждан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ru-RU" dirty="0"/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="" xmlns:a16="http://schemas.microsoft.com/office/drawing/2014/main" id="{5965EA4E-0D31-04D9-986E-19826C50DF71}"/>
              </a:ext>
            </a:extLst>
          </p:cNvPr>
          <p:cNvGraphicFramePr>
            <a:graphicFrameLocks noGrp="1"/>
          </p:cNvGraphicFramePr>
          <p:nvPr/>
        </p:nvGraphicFramePr>
        <p:xfrm>
          <a:off x="795130" y="1020416"/>
          <a:ext cx="9404724" cy="538486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31978">
                  <a:extLst>
                    <a:ext uri="{9D8B030D-6E8A-4147-A177-3AD203B41FA5}">
                      <a16:colId xmlns="" xmlns:a16="http://schemas.microsoft.com/office/drawing/2014/main" val="4207720057"/>
                    </a:ext>
                  </a:extLst>
                </a:gridCol>
                <a:gridCol w="4422058">
                  <a:extLst>
                    <a:ext uri="{9D8B030D-6E8A-4147-A177-3AD203B41FA5}">
                      <a16:colId xmlns="" xmlns:a16="http://schemas.microsoft.com/office/drawing/2014/main" val="3352044367"/>
                    </a:ext>
                  </a:extLst>
                </a:gridCol>
                <a:gridCol w="1440771">
                  <a:extLst>
                    <a:ext uri="{9D8B030D-6E8A-4147-A177-3AD203B41FA5}">
                      <a16:colId xmlns="" xmlns:a16="http://schemas.microsoft.com/office/drawing/2014/main" val="678725929"/>
                    </a:ext>
                  </a:extLst>
                </a:gridCol>
                <a:gridCol w="1570071">
                  <a:extLst>
                    <a:ext uri="{9D8B030D-6E8A-4147-A177-3AD203B41FA5}">
                      <a16:colId xmlns="" xmlns:a16="http://schemas.microsoft.com/office/drawing/2014/main" val="1203856494"/>
                    </a:ext>
                  </a:extLst>
                </a:gridCol>
                <a:gridCol w="1439846">
                  <a:extLst>
                    <a:ext uri="{9D8B030D-6E8A-4147-A177-3AD203B41FA5}">
                      <a16:colId xmlns="" xmlns:a16="http://schemas.microsoft.com/office/drawing/2014/main" val="4230974918"/>
                    </a:ext>
                  </a:extLst>
                </a:gridCol>
              </a:tblGrid>
              <a:tr h="102342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</a:rPr>
                        <a:t>№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</a:rPr>
                        <a:t>Мероприятие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300">
                          <a:effectLst/>
                        </a:rPr>
                        <a:t>Количество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Сумма, руб. 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Источник финансирования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824897452"/>
                  </a:ext>
                </a:extLst>
              </a:tr>
              <a:tr h="99768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Приобретение новогодних билетов 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248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500000,00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Целевые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3257347088"/>
                  </a:ext>
                </a:extLst>
              </a:tr>
              <a:tr h="6727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Приобретение новогодних сладких подарков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341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Целевые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3937183181"/>
                  </a:ext>
                </a:extLst>
              </a:tr>
              <a:tr h="6727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Приобретение новогодних сладких подарков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500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5264123"/>
                  </a:ext>
                </a:extLst>
              </a:tr>
              <a:tr h="6727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Приобретение новогодних сладких подарков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28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13860,00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430407579"/>
                  </a:ext>
                </a:extLst>
              </a:tr>
              <a:tr h="6727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Подарочные наборы для льготных жителей района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800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995000,00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2374620446"/>
                  </a:ext>
                </a:extLst>
              </a:tr>
              <a:tr h="6727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Оказание социально бытовых услуг (бассейн)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897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219765,00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66979292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6203136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B4F35EE-C0D3-8BA7-60D3-1CF66363E4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124291"/>
          </a:xfrm>
        </p:spPr>
        <p:txBody>
          <a:bodyPr/>
          <a:lstStyle/>
          <a:p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Работа Комиссии по делам несовершеннолетних </a:t>
            </a:r>
            <a:b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защите их прав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Заголовок 1">
            <a:extLst>
              <a:ext uri="{FF2B5EF4-FFF2-40B4-BE49-F238E27FC236}">
                <a16:creationId xmlns="" xmlns:a16="http://schemas.microsoft.com/office/drawing/2014/main" id="{C2D104ED-C97D-BD5A-5FA4-2E59FA7D518E}"/>
              </a:ext>
            </a:extLst>
          </p:cNvPr>
          <p:cNvSpPr txBox="1">
            <a:spLocks/>
          </p:cNvSpPr>
          <p:nvPr/>
        </p:nvSpPr>
        <p:spPr>
          <a:xfrm>
            <a:off x="646110" y="1948070"/>
            <a:ext cx="9404723" cy="445721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lnSpc>
                <a:spcPct val="150000"/>
              </a:lnSpc>
            </a:pPr>
            <a:r>
              <a:rPr lang="ru-RU" sz="2000" b="1" dirty="0">
                <a:effectLst/>
                <a:latin typeface="Times New Roman" panose="02020603050405020304" pitchFamily="18" charset="0"/>
                <a:ea typeface="Arial Unicode MS"/>
              </a:rPr>
              <a:t>За 2022 год в Комиссию поступило 82 протокола об административных правонарушениях, 39 из них составлены в отношении родителей за неисполнение ими родительских обязанностей по содержанию, воспитанию и обучению своих несовершеннолетних детей</a:t>
            </a:r>
          </a:p>
          <a:p>
            <a:pPr algn="just">
              <a:lnSpc>
                <a:spcPct val="150000"/>
              </a:lnSpc>
            </a:pPr>
            <a:r>
              <a:rPr lang="ru-RU" sz="2000" b="1" dirty="0">
                <a:latin typeface="Times New Roman" panose="02020603050405020304" pitchFamily="18" charset="0"/>
                <a:ea typeface="Calibri" panose="020F0502020204030204" pitchFamily="34" charset="0"/>
              </a:rPr>
              <a:t>С</a:t>
            </a:r>
            <a:r>
              <a:rPr lang="ru-RU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умма штрафов, наложенных составила:</a:t>
            </a:r>
            <a:endParaRPr lang="ru-RU" sz="20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на несовершеннолетних- 59 500 руб</a:t>
            </a:r>
            <a:r>
              <a:rPr lang="ru-RU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.;</a:t>
            </a:r>
            <a:endParaRPr lang="ru-RU" sz="20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на законных представителей – 16 500 руб</a:t>
            </a:r>
            <a:r>
              <a:rPr lang="ru-RU" sz="20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.;</a:t>
            </a:r>
            <a:endParaRPr lang="ru-RU" sz="20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в отношении иных лиц (вовлекших несовершеннолетнего к распитию или курению)– 2 500 руб. 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8689754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9F3B5D16-C40F-9C30-FD86-F548003EB0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потребительского рынка и услуг </a:t>
            </a:r>
            <a:b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территории района Метрогородок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Заголовок 1">
            <a:extLst>
              <a:ext uri="{FF2B5EF4-FFF2-40B4-BE49-F238E27FC236}">
                <a16:creationId xmlns="" xmlns:a16="http://schemas.microsoft.com/office/drawing/2014/main" id="{8974AAD5-F904-E4D8-CF45-DBA006733412}"/>
              </a:ext>
            </a:extLst>
          </p:cNvPr>
          <p:cNvSpPr txBox="1">
            <a:spLocks/>
          </p:cNvSpPr>
          <p:nvPr/>
        </p:nvSpPr>
        <p:spPr>
          <a:xfrm>
            <a:off x="646111" y="2028470"/>
            <a:ext cx="4784034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24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 2022 году индивидуальными предпринимателями района приобретено 91 патент на общую сумму 14 774 794.00 руб. Увеличение количества приобретенных патентов по сравнению с 2021 годом связано со снятием в 2022 году временного ограничения предпринимательской деятельности. </a:t>
            </a:r>
          </a:p>
          <a:p>
            <a:r>
              <a:rPr lang="ru-RU" sz="2400" dirty="0"/>
              <a:t/>
            </a:r>
            <a:br>
              <a:rPr lang="ru-RU" sz="2400" dirty="0"/>
            </a:br>
            <a:endParaRPr lang="ru-RU" sz="2400" dirty="0"/>
          </a:p>
        </p:txBody>
      </p:sp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42F1E221-64FF-6B8B-C416-41608D2181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1856" y="1853248"/>
            <a:ext cx="4293704" cy="4293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636520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1C19DEF-3AD0-42CD-E6FC-A977AA000D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071282"/>
          </a:xfrm>
        </p:spPr>
        <p:txBody>
          <a:bodyPr/>
          <a:lstStyle/>
          <a:p>
            <a:r>
              <a:rPr lang="ru-RU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Предупреждение и ликвидация чрезвычайных ситуаций и обеспечению пожарной безопасности района</a:t>
            </a:r>
            <a:endParaRPr lang="ru-RU" sz="2800" dirty="0"/>
          </a:p>
        </p:txBody>
      </p:sp>
      <p:sp>
        <p:nvSpPr>
          <p:cNvPr id="12" name="Заголовок 1">
            <a:extLst>
              <a:ext uri="{FF2B5EF4-FFF2-40B4-BE49-F238E27FC236}">
                <a16:creationId xmlns="" xmlns:a16="http://schemas.microsoft.com/office/drawing/2014/main" id="{932EA018-866C-991B-A4E8-9F2D170D20DC}"/>
              </a:ext>
            </a:extLst>
          </p:cNvPr>
          <p:cNvSpPr txBox="1">
            <a:spLocks/>
          </p:cNvSpPr>
          <p:nvPr/>
        </p:nvSpPr>
        <p:spPr>
          <a:xfrm>
            <a:off x="646111" y="2056232"/>
            <a:ext cx="3342793" cy="107128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indent="450215"/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 районе ф</a:t>
            </a:r>
            <a:r>
              <a:rPr lang="ru-RU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ункционирует учебно-консультационный пункт, в плановом порядке проводятся занятие с неработающим населением, организациями района по вопросам поведения при пожарной безопасности и чрезвычайных ситуациях. </a:t>
            </a:r>
          </a:p>
        </p:txBody>
      </p:sp>
      <p:sp>
        <p:nvSpPr>
          <p:cNvPr id="13" name="Заголовок 1">
            <a:extLst>
              <a:ext uri="{FF2B5EF4-FFF2-40B4-BE49-F238E27FC236}">
                <a16:creationId xmlns="" xmlns:a16="http://schemas.microsoft.com/office/drawing/2014/main" id="{F9894D58-1BA4-1BFE-F7C6-73DC9469AA73}"/>
              </a:ext>
            </a:extLst>
          </p:cNvPr>
          <p:cNvSpPr txBox="1">
            <a:spLocks/>
          </p:cNvSpPr>
          <p:nvPr/>
        </p:nvSpPr>
        <p:spPr>
          <a:xfrm>
            <a:off x="3988904" y="2071629"/>
            <a:ext cx="3342793" cy="107128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indent="450215"/>
            <a:r>
              <a:rPr lang="ru-RU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Сотрудниками ОПОП совместно с представителями отдела МВД России по району Метрогородок г. Москвы и 1РОНПР ВАО ГУ МЧС России по г. Москве постоянно проводятся встречи с жителями района входящими в «группу риска». 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="" xmlns:a16="http://schemas.microsoft.com/office/drawing/2014/main" id="{8F42B673-4C14-6538-BF7F-2F2F7B0C70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03504" y="2071629"/>
            <a:ext cx="3742385" cy="2105092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="" xmlns:a16="http://schemas.microsoft.com/office/drawing/2014/main" id="{5DF2EF36-DF39-6BEC-FC41-3FABF92207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27696" y="4300190"/>
            <a:ext cx="2133838" cy="2105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837108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1C19DEF-3AD0-42CD-E6FC-A977AA000D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071282"/>
          </a:xfrm>
        </p:spPr>
        <p:txBody>
          <a:bodyPr/>
          <a:lstStyle/>
          <a:p>
            <a:r>
              <a:rPr lang="ru-RU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Работа постояннодействующей рабочей группы управы района Метрогородок города Москвы по вопросам профилактики терроризма.</a:t>
            </a:r>
            <a:endParaRPr lang="ru-RU" sz="2000" dirty="0"/>
          </a:p>
        </p:txBody>
      </p:sp>
      <p:sp>
        <p:nvSpPr>
          <p:cNvPr id="3" name="Заголовок 1">
            <a:extLst>
              <a:ext uri="{FF2B5EF4-FFF2-40B4-BE49-F238E27FC236}">
                <a16:creationId xmlns="" xmlns:a16="http://schemas.microsoft.com/office/drawing/2014/main" id="{2F4584EB-34D2-8479-226A-832B000AC029}"/>
              </a:ext>
            </a:extLst>
          </p:cNvPr>
          <p:cNvSpPr txBox="1">
            <a:spLocks/>
          </p:cNvSpPr>
          <p:nvPr/>
        </p:nvSpPr>
        <p:spPr>
          <a:xfrm>
            <a:off x="646110" y="1751431"/>
            <a:ext cx="9404723" cy="107128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ru-RU" sz="2800" dirty="0"/>
          </a:p>
        </p:txBody>
      </p:sp>
      <p:sp>
        <p:nvSpPr>
          <p:cNvPr id="4" name="Заголовок 1">
            <a:extLst>
              <a:ext uri="{FF2B5EF4-FFF2-40B4-BE49-F238E27FC236}">
                <a16:creationId xmlns="" xmlns:a16="http://schemas.microsoft.com/office/drawing/2014/main" id="{F5BBE5E9-FA8A-BCE4-A742-AE1813C7F00E}"/>
              </a:ext>
            </a:extLst>
          </p:cNvPr>
          <p:cNvSpPr txBox="1">
            <a:spLocks/>
          </p:cNvSpPr>
          <p:nvPr/>
        </p:nvSpPr>
        <p:spPr>
          <a:xfrm>
            <a:off x="646108" y="1434455"/>
            <a:ext cx="3756409" cy="65491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Эвакуировано 43-х единиц брошенного </a:t>
            </a:r>
          </a:p>
          <a:p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разукомплектованного транспорта.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B7CE47F9-A1B1-724E-4F24-40FD031AF7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108" y="4445042"/>
            <a:ext cx="3756409" cy="211298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00CE84B4-8C1C-E125-98F4-1B85C6783A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3853" y="2287072"/>
            <a:ext cx="2560918" cy="1920689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54C1C9C7-D946-7DE5-9680-35AE91D222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51681" y="3099659"/>
            <a:ext cx="3034412" cy="227580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A2BB8E38-0CF4-A96B-9D3A-F08D32600A7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5073" y="3112108"/>
            <a:ext cx="3034412" cy="2275809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="" xmlns:a16="http://schemas.microsoft.com/office/drawing/2014/main" id="{C9EE7A16-8B79-C5AB-4A94-A86BC5751FE9}"/>
              </a:ext>
            </a:extLst>
          </p:cNvPr>
          <p:cNvSpPr txBox="1">
            <a:spLocks/>
          </p:cNvSpPr>
          <p:nvPr/>
        </p:nvSpPr>
        <p:spPr>
          <a:xfrm>
            <a:off x="4402517" y="1353060"/>
            <a:ext cx="7325657" cy="65491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1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 ежедневном режиме сотрудниками управы и управляющей компании ГБУ «Жилищник района Метрогородок» осуществляется комиссионная проверка всех подвальных и чердачных помещений жилого фонда, а также работоспособность домофонов и запирающих устройств подъездов МКД с составлением актов.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197951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1B0C00A9-8232-128D-C242-64C2071BA0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739978"/>
          </a:xfrm>
        </p:spPr>
        <p:txBody>
          <a:bodyPr/>
          <a:lstStyle/>
          <a:p>
            <a:r>
              <a:rPr lang="ru-RU" sz="3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Материально-техническое обеспечение выборов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Заголовок 1">
            <a:extLst>
              <a:ext uri="{FF2B5EF4-FFF2-40B4-BE49-F238E27FC236}">
                <a16:creationId xmlns="" xmlns:a16="http://schemas.microsoft.com/office/drawing/2014/main" id="{0B0CEA1F-8801-5109-32F1-F665A759052F}"/>
              </a:ext>
            </a:extLst>
          </p:cNvPr>
          <p:cNvSpPr txBox="1">
            <a:spLocks/>
          </p:cNvSpPr>
          <p:nvPr/>
        </p:nvSpPr>
        <p:spPr>
          <a:xfrm>
            <a:off x="646110" y="1406875"/>
            <a:ext cx="8126829" cy="73997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just"/>
            <a:r>
              <a:rPr lang="ru-RU" sz="1800" b="1" spc="-2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-обеспечена подготовка, оснащение типовым оборудованием и предоставление помещений  участковым избирательным комиссиям, включая помещения для хранения избирательной документации;</a:t>
            </a:r>
            <a:endParaRPr lang="ru-RU" sz="18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ru-RU" sz="1800" b="1" spc="-2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- списки избирательных участков с указанием их границ, номеров, мест нахождения участковых избирательных комиссий и помещений для голосования, номеров телефонов участковых избирательных комиссий были опубликованы в окружной газете «Восточный округ» и  в  районной интернет- газете «Вести </a:t>
            </a:r>
            <a:r>
              <a:rPr lang="ru-RU" sz="1800" b="1" spc="-2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Метрогородка</a:t>
            </a:r>
            <a:r>
              <a:rPr lang="ru-RU" sz="1800" b="1" spc="-2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»;</a:t>
            </a:r>
            <a:endParaRPr lang="ru-RU" sz="18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ru-RU" sz="1800" b="1" spc="-2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-обеспечена подготовка и предоставление помещений для голосования, предусмотрено выделение резервного места для голосования;</a:t>
            </a:r>
            <a:endParaRPr lang="ru-RU" sz="18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ru-RU" sz="1800" b="1" spc="-2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-обеспечено содержание помещений для работы избирательных комиссий,  помещений для голосования, хранения избирательной документации в надлежащем виде, снабжение их теплом и электроэнергией, подходы и подъезды к ним, работу уличного освещения, праздничного и музыкального оформления избирательных участков в день голосования;</a:t>
            </a:r>
            <a:endParaRPr lang="ru-RU" sz="18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1800" b="1" spc="-2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- оборудованы с учетом потребностей помещения избирательных комиссий, избирательные участки специальными приспособлениями и оборудованием, позволяющими инвалидам и лицам с ограниченными возможностями здоровья в полном объеме реализовать их избирательные права.</a:t>
            </a:r>
            <a:r>
              <a:rPr lang="ru-RU" sz="1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ru-RU" sz="1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ru-RU" b="1" dirty="0"/>
          </a:p>
        </p:txBody>
      </p:sp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667886B1-D1F8-DECF-09E8-31E6EC9DC6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60709" y="1406875"/>
            <a:ext cx="2936429" cy="2936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056040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02FFEAC-0007-6A44-A8E0-8818E3A34B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 по подготовке и проведению призыва граждан </a:t>
            </a:r>
            <a:b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военную службу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Заголовок 1">
            <a:extLst>
              <a:ext uri="{FF2B5EF4-FFF2-40B4-BE49-F238E27FC236}">
                <a16:creationId xmlns="" xmlns:a16="http://schemas.microsoft.com/office/drawing/2014/main" id="{AD66C7CF-408F-C3FB-FE1E-286DDC63FAD5}"/>
              </a:ext>
            </a:extLst>
          </p:cNvPr>
          <p:cNvSpPr txBox="1">
            <a:spLocks/>
          </p:cNvSpPr>
          <p:nvPr/>
        </p:nvSpPr>
        <p:spPr>
          <a:xfrm>
            <a:off x="646111" y="2728735"/>
            <a:ext cx="8444881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indent="450215" algn="just"/>
            <a:r>
              <a:rPr lang="ru-RU" sz="18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В 2022 году было призвано </a:t>
            </a:r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весенний призыв – 18 человек, осенний призыв - 15 человек из числа лиц призывного возраста</a:t>
            </a:r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  <a:endParaRPr lang="ru-RU" sz="1800" b="1" dirty="0">
              <a:solidFill>
                <a:schemeClr val="tx1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95163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5DEDFE47-0232-1D4E-F425-EAE1E4BDDF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726725"/>
          </a:xfrm>
        </p:spPr>
        <p:txBody>
          <a:bodyPr/>
          <a:lstStyle/>
          <a:p>
            <a:r>
              <a:rPr lang="ru-RU" sz="36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Взаимодействие управы с жителями района</a:t>
            </a:r>
            <a:r>
              <a:rPr lang="ru-RU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ru-RU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ru-RU" sz="3600" dirty="0"/>
          </a:p>
        </p:txBody>
      </p:sp>
      <p:sp>
        <p:nvSpPr>
          <p:cNvPr id="3" name="Заголовок 1">
            <a:extLst>
              <a:ext uri="{FF2B5EF4-FFF2-40B4-BE49-F238E27FC236}">
                <a16:creationId xmlns="" xmlns:a16="http://schemas.microsoft.com/office/drawing/2014/main" id="{F0FC7D07-42DE-E2C6-D7E1-A033BEBED9DF}"/>
              </a:ext>
            </a:extLst>
          </p:cNvPr>
          <p:cNvSpPr txBox="1">
            <a:spLocks/>
          </p:cNvSpPr>
          <p:nvPr/>
        </p:nvSpPr>
        <p:spPr>
          <a:xfrm>
            <a:off x="646111" y="2228509"/>
            <a:ext cx="9404723" cy="72672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lnSpc>
                <a:spcPct val="115000"/>
              </a:lnSpc>
            </a:pPr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 2022 года документооборот сектора по работе со служебной корреспонденцией, письмами граждан, организации приема населения и материально-технического обеспечения управы района Метрогородок с использованием электронного документооборота составил  9041 единиц.</a:t>
            </a:r>
          </a:p>
          <a:p>
            <a:pPr>
              <a:lnSpc>
                <a:spcPct val="115000"/>
              </a:lnSpc>
            </a:pPr>
            <a:r>
              <a:rPr lang="ru-RU" sz="1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лужебной корреспонденции –  6162ед., </a:t>
            </a:r>
            <a:endParaRPr lang="ru-RU" sz="18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Обращений граждан – 2119ед. </a:t>
            </a:r>
          </a:p>
          <a:p>
            <a:pPr algn="just">
              <a:lnSpc>
                <a:spcPct val="115000"/>
              </a:lnSpc>
            </a:pPr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Осуществлена регистрация 4838 исходящих писем, из них инициативных – 996 единиц.</a:t>
            </a:r>
          </a:p>
          <a:p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 личном приеме руководителей управы принято 114 жителей района.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val="193198692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">
  <a:themeElements>
    <a:clrScheme name="Ion">
      <a:dk1>
        <a:sysClr val="windowText" lastClr="000000"/>
      </a:dk1>
      <a:lt1>
        <a:sysClr val="window" lastClr="FFFFFF"/>
      </a:lt1>
      <a:dk2>
        <a:srgbClr val="0E5580"/>
      </a:dk2>
      <a:lt2>
        <a:srgbClr val="EBEBEB"/>
      </a:lt2>
      <a:accent1>
        <a:srgbClr val="ACD433"/>
      </a:accent1>
      <a:accent2>
        <a:srgbClr val="E6C133"/>
      </a:accent2>
      <a:accent3>
        <a:srgbClr val="EF7A24"/>
      </a:accent3>
      <a:accent4>
        <a:srgbClr val="5AA0F5"/>
      </a:accent4>
      <a:accent5>
        <a:srgbClr val="75CEEC"/>
      </a:accent5>
      <a:accent6>
        <a:srgbClr val="65D6A0"/>
      </a:accent6>
      <a:hlink>
        <a:srgbClr val="C4E46E"/>
      </a:hlink>
      <a:folHlink>
        <a:srgbClr val="BDE0F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Ion" id="{B8441ADB-2E43-4AF7-B97A-BD870242C6A8}" vid="{BACC050B-8757-4460-95D8-E37B46A6B421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226</TotalTime>
  <Words>1592</Words>
  <Application>Microsoft Office PowerPoint</Application>
  <PresentationFormat>Произвольный</PresentationFormat>
  <Paragraphs>171</Paragraphs>
  <Slides>25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6" baseType="lpstr">
      <vt:lpstr>Ион</vt:lpstr>
      <vt:lpstr>Презентация PowerPoint</vt:lpstr>
      <vt:lpstr>Благоустройство </vt:lpstr>
      <vt:lpstr>Комплексное благоустройство территории 1-го образовательного учреждения ГБОУ Школа № 1246 по адресу: Открытое шоссе, д.24, корп.7</vt:lpstr>
      <vt:lpstr>Работы по  комплексному благоустройству на 5-ти дворовых территориях </vt:lpstr>
      <vt:lpstr>Работы по  комплексному благоустройству на 5-ти дворовых территориях</vt:lpstr>
      <vt:lpstr>Программа «Миллион деревьев»</vt:lpstr>
      <vt:lpstr>Программа  «Безопасность дорожного движения»</vt:lpstr>
      <vt:lpstr>Работы по ремонту и обслуживанию МКД </vt:lpstr>
      <vt:lpstr>Капитальный ремонт МКД </vt:lpstr>
      <vt:lpstr>Портал Правительства Москвы «Наш город» </vt:lpstr>
      <vt:lpstr>Работа по взысканию задолженности за ЖКУ</vt:lpstr>
      <vt:lpstr>Выявление самовольного строительства и незаконно размещенных некапитальных объектов</vt:lpstr>
      <vt:lpstr>Реновация </vt:lpstr>
      <vt:lpstr>Строительство</vt:lpstr>
      <vt:lpstr>Ремонт квартир льготных категорий граждан</vt:lpstr>
      <vt:lpstr>Ремонт квартир льготных категорий граждан</vt:lpstr>
      <vt:lpstr>В рамках реализации Указа Президента Российской Федерации от 31.05.2012г. № Пр-1438 о вручении персональных поздравлений Президента Российской Федерации  ветеранам Великой Отечественной войны в связи с юбилейными днями рождения, начиная с 90-летия были вручены поздравления  20 ветеранам ( 90 -летние-9 человек,  95  -летние- 11 человек).  </vt:lpstr>
      <vt:lpstr>Оказание материальной помощи льготным категориям граждан </vt:lpstr>
      <vt:lpstr>Работа Комиссии по делам несовершеннолетних  и защите их прав </vt:lpstr>
      <vt:lpstr>Развитие потребительского рынка и услуг  на территории района Метрогородок </vt:lpstr>
      <vt:lpstr>Предупреждение и ликвидация чрезвычайных ситуаций и обеспечению пожарной безопасности района</vt:lpstr>
      <vt:lpstr>Работа постояннодействующей рабочей группы управы района Метрогородок города Москвы по вопросам профилактики терроризма.</vt:lpstr>
      <vt:lpstr>Материально-техническое обеспечение выборов </vt:lpstr>
      <vt:lpstr>Информация по подготовке и проведению призыва граждан  на военную службу </vt:lpstr>
      <vt:lpstr>Взаимодействие управы с жителями района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Сергей</dc:creator>
  <cp:lastModifiedBy>Наталия Микшис</cp:lastModifiedBy>
  <cp:revision>23</cp:revision>
  <cp:lastPrinted>2023-03-20T15:56:14Z</cp:lastPrinted>
  <dcterms:created xsi:type="dcterms:W3CDTF">2023-03-14T08:01:02Z</dcterms:created>
  <dcterms:modified xsi:type="dcterms:W3CDTF">2023-03-20T15:57:26Z</dcterms:modified>
</cp:coreProperties>
</file>